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grandir Narrow" panose="020B0604020202020204" charset="0"/>
      <p:regular r:id="rId14"/>
    </p:embeddedFont>
    <p:embeddedFont>
      <p:font typeface="Agrandir Narrow Medium" panose="020B0604020202020204" charset="0"/>
      <p:regular r:id="rId15"/>
    </p:embeddedFont>
    <p:embeddedFont>
      <p:font typeface="Agrandir Narrow Thin Italics" panose="020B0604020202020204" charset="0"/>
      <p:regular r:id="rId16"/>
    </p:embeddedFont>
    <p:embeddedFont>
      <p:font typeface="Poppins Medium" panose="00000600000000000000" pitchFamily="2" charset="0"/>
      <p:regular r:id="rId17"/>
    </p:embeddedFont>
    <p:embeddedFont>
      <p:font typeface="TT Norms" panose="020B0604020202020204" charset="0"/>
      <p:regular r:id="rId18"/>
    </p:embeddedFont>
    <p:embeddedFont>
      <p:font typeface="TT Norm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3.sv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sv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sv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3.sv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02935"/>
            <a:ext cx="13326803" cy="603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43"/>
              </a:lnSpc>
            </a:pPr>
            <a:r>
              <a:rPr lang="en-US" sz="14543" spc="-727">
                <a:solidFill>
                  <a:srgbClr val="FCF3D4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Analisis data Wholesale Customers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080358" y="-1874297"/>
            <a:ext cx="14491190" cy="9872062"/>
            <a:chOff x="0" y="0"/>
            <a:chExt cx="19321586" cy="131627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65545" cy="7889680"/>
            </a:xfrm>
            <a:custGeom>
              <a:avLst/>
              <a:gdLst/>
              <a:ahLst/>
              <a:cxnLst/>
              <a:rect l="l" t="t" r="r" b="b"/>
              <a:pathLst>
                <a:path w="8965545" h="7889680">
                  <a:moveTo>
                    <a:pt x="0" y="0"/>
                  </a:moveTo>
                  <a:lnTo>
                    <a:pt x="8965545" y="0"/>
                  </a:lnTo>
                  <a:lnTo>
                    <a:pt x="8965545" y="7889680"/>
                  </a:lnTo>
                  <a:lnTo>
                    <a:pt x="0" y="7889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9337228">
              <a:off x="9127417" y="3774432"/>
              <a:ext cx="8965545" cy="7889680"/>
            </a:xfrm>
            <a:custGeom>
              <a:avLst/>
              <a:gdLst/>
              <a:ahLst/>
              <a:cxnLst/>
              <a:rect l="l" t="t" r="r" b="b"/>
              <a:pathLst>
                <a:path w="8965545" h="7889680">
                  <a:moveTo>
                    <a:pt x="0" y="0"/>
                  </a:moveTo>
                  <a:lnTo>
                    <a:pt x="8965546" y="0"/>
                  </a:lnTo>
                  <a:lnTo>
                    <a:pt x="8965546" y="7889680"/>
                  </a:lnTo>
                  <a:lnTo>
                    <a:pt x="0" y="7889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434012">
              <a:off x="2343806" y="1145178"/>
              <a:ext cx="11817508" cy="11108458"/>
            </a:xfrm>
            <a:custGeom>
              <a:avLst/>
              <a:gdLst/>
              <a:ahLst/>
              <a:cxnLst/>
              <a:rect l="l" t="t" r="r" b="b"/>
              <a:pathLst>
                <a:path w="11817508" h="11108458">
                  <a:moveTo>
                    <a:pt x="0" y="0"/>
                  </a:moveTo>
                  <a:lnTo>
                    <a:pt x="11817509" y="0"/>
                  </a:lnTo>
                  <a:lnTo>
                    <a:pt x="11817509" y="11108458"/>
                  </a:lnTo>
                  <a:lnTo>
                    <a:pt x="0" y="1110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>
            <a:off x="16680600" y="7921565"/>
            <a:ext cx="578700" cy="0"/>
          </a:xfrm>
          <a:prstGeom prst="line">
            <a:avLst/>
          </a:prstGeom>
          <a:ln w="38100" cap="flat">
            <a:solidFill>
              <a:srgbClr val="FCF3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962025"/>
            <a:ext cx="6377245" cy="5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399" b="1">
                <a:solidFill>
                  <a:srgbClr val="FCF3D4"/>
                </a:solidFill>
                <a:latin typeface="Agrandir Narrow Medium"/>
                <a:ea typeface="Agrandir Narrow Medium"/>
                <a:cs typeface="Agrandir Narrow Medium"/>
                <a:sym typeface="Agrandir Narrow Medium"/>
              </a:rPr>
              <a:t>PRAKTIKUM PTI 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481430"/>
            <a:ext cx="5566215" cy="87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799" i="1">
                <a:solidFill>
                  <a:srgbClr val="FCF3D4"/>
                </a:solidFill>
                <a:latin typeface="Agrandir Narrow Thin Italics"/>
                <a:ea typeface="Agrandir Narrow Thin Italics"/>
                <a:cs typeface="Agrandir Narrow Thin Italics"/>
                <a:sym typeface="Agrandir Narrow Thin Italics"/>
              </a:rPr>
              <a:t>Analaisis data wholesale customers 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42547" y="8384540"/>
            <a:ext cx="271675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799" i="1">
                <a:solidFill>
                  <a:srgbClr val="FCF3D4"/>
                </a:solidFill>
                <a:latin typeface="Agrandir Narrow Thin Italics"/>
                <a:ea typeface="Agrandir Narrow Thin Italics"/>
                <a:cs typeface="Agrandir Narrow Thin Italics"/>
                <a:sym typeface="Agrandir Narrow Thin Italics"/>
              </a:rPr>
              <a:t>Presented by Billaurita Ramadhani</a:t>
            </a:r>
          </a:p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799" i="1">
                <a:solidFill>
                  <a:srgbClr val="FCF3D4"/>
                </a:solidFill>
                <a:latin typeface="Agrandir Narrow Thin Italics"/>
                <a:ea typeface="Agrandir Narrow Thin Italics"/>
                <a:cs typeface="Agrandir Narrow Thin Italics"/>
                <a:sym typeface="Agrandir Narrow Thin Italics"/>
              </a:rPr>
              <a:t>1242002070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73913" y="-2944014"/>
            <a:ext cx="11446055" cy="11126129"/>
            <a:chOff x="0" y="0"/>
            <a:chExt cx="15261407" cy="14834838"/>
          </a:xfrm>
        </p:grpSpPr>
        <p:sp>
          <p:nvSpPr>
            <p:cNvPr id="3" name="Freeform 3"/>
            <p:cNvSpPr/>
            <p:nvPr/>
          </p:nvSpPr>
          <p:spPr>
            <a:xfrm rot="-10062061">
              <a:off x="650465" y="762430"/>
              <a:ext cx="7908354" cy="6959352"/>
            </a:xfrm>
            <a:custGeom>
              <a:avLst/>
              <a:gdLst/>
              <a:ahLst/>
              <a:cxnLst/>
              <a:rect l="l" t="t" r="r" b="b"/>
              <a:pathLst>
                <a:path w="7908354" h="6959352">
                  <a:moveTo>
                    <a:pt x="0" y="0"/>
                  </a:moveTo>
                  <a:lnTo>
                    <a:pt x="7908354" y="0"/>
                  </a:lnTo>
                  <a:lnTo>
                    <a:pt x="7908354" y="6959352"/>
                  </a:lnTo>
                  <a:lnTo>
                    <a:pt x="0" y="6959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53053" y="7875486"/>
              <a:ext cx="7908354" cy="6959352"/>
            </a:xfrm>
            <a:custGeom>
              <a:avLst/>
              <a:gdLst/>
              <a:ahLst/>
              <a:cxnLst/>
              <a:rect l="l" t="t" r="r" b="b"/>
              <a:pathLst>
                <a:path w="7908354" h="6959352">
                  <a:moveTo>
                    <a:pt x="0" y="0"/>
                  </a:moveTo>
                  <a:lnTo>
                    <a:pt x="7908354" y="0"/>
                  </a:lnTo>
                  <a:lnTo>
                    <a:pt x="7908354" y="6959352"/>
                  </a:lnTo>
                  <a:lnTo>
                    <a:pt x="0" y="6959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264591"/>
            <a:ext cx="6421614" cy="654764"/>
            <a:chOff x="0" y="0"/>
            <a:chExt cx="398578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5781" cy="406400"/>
            </a:xfrm>
            <a:custGeom>
              <a:avLst/>
              <a:gdLst/>
              <a:ahLst/>
              <a:cxnLst/>
              <a:rect l="l" t="t" r="r" b="b"/>
              <a:pathLst>
                <a:path w="3985781" h="406400">
                  <a:moveTo>
                    <a:pt x="3782581" y="0"/>
                  </a:moveTo>
                  <a:cubicBezTo>
                    <a:pt x="3894805" y="0"/>
                    <a:pt x="3985781" y="90976"/>
                    <a:pt x="3985781" y="203200"/>
                  </a:cubicBezTo>
                  <a:cubicBezTo>
                    <a:pt x="3985781" y="315424"/>
                    <a:pt x="3894805" y="406400"/>
                    <a:pt x="37825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85781" cy="444500"/>
            </a:xfrm>
            <a:prstGeom prst="rect">
              <a:avLst/>
            </a:prstGeom>
          </p:spPr>
          <p:txBody>
            <a:bodyPr lIns="25400" tIns="25400" rIns="25400" bIns="25400" rtlCol="0" anchor="b"/>
            <a:lstStyle/>
            <a:p>
              <a:pPr marL="0" lvl="0" indent="0"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01E21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TOTAL PENDAPATAN PER PRODUK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95488" y="844677"/>
            <a:ext cx="8373400" cy="6486642"/>
            <a:chOff x="0" y="0"/>
            <a:chExt cx="2373028" cy="18383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73028" cy="1838319"/>
            </a:xfrm>
            <a:custGeom>
              <a:avLst/>
              <a:gdLst/>
              <a:ahLst/>
              <a:cxnLst/>
              <a:rect l="l" t="t" r="r" b="b"/>
              <a:pathLst>
                <a:path w="2373028" h="1838319">
                  <a:moveTo>
                    <a:pt x="0" y="0"/>
                  </a:moveTo>
                  <a:lnTo>
                    <a:pt x="2373028" y="0"/>
                  </a:lnTo>
                  <a:lnTo>
                    <a:pt x="2373028" y="1838319"/>
                  </a:lnTo>
                  <a:lnTo>
                    <a:pt x="0" y="1838319"/>
                  </a:lnTo>
                  <a:close/>
                </a:path>
              </a:pathLst>
            </a:custGeom>
            <a:solidFill>
              <a:srgbClr val="FAF9F4"/>
            </a:solidFill>
            <a:ln w="1905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373028" cy="185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78568" y="6701925"/>
            <a:ext cx="3462033" cy="4391251"/>
            <a:chOff x="0" y="0"/>
            <a:chExt cx="4616044" cy="5855001"/>
          </a:xfrm>
        </p:grpSpPr>
        <p:grpSp>
          <p:nvGrpSpPr>
            <p:cNvPr id="12" name="Group 12"/>
            <p:cNvGrpSpPr/>
            <p:nvPr/>
          </p:nvGrpSpPr>
          <p:grpSpPr>
            <a:xfrm>
              <a:off x="108777" y="5336471"/>
              <a:ext cx="4507266" cy="518530"/>
              <a:chOff x="0" y="0"/>
              <a:chExt cx="890324" cy="10242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90324" cy="102426"/>
              </a:xfrm>
              <a:custGeom>
                <a:avLst/>
                <a:gdLst/>
                <a:ahLst/>
                <a:cxnLst/>
                <a:rect l="l" t="t" r="r" b="b"/>
                <a:pathLst>
                  <a:path w="890324" h="102426">
                    <a:moveTo>
                      <a:pt x="445162" y="0"/>
                    </a:moveTo>
                    <a:cubicBezTo>
                      <a:pt x="199306" y="0"/>
                      <a:pt x="0" y="22929"/>
                      <a:pt x="0" y="51213"/>
                    </a:cubicBezTo>
                    <a:cubicBezTo>
                      <a:pt x="0" y="79497"/>
                      <a:pt x="199306" y="102426"/>
                      <a:pt x="445162" y="102426"/>
                    </a:cubicBezTo>
                    <a:cubicBezTo>
                      <a:pt x="691018" y="102426"/>
                      <a:pt x="890324" y="79497"/>
                      <a:pt x="890324" y="51213"/>
                    </a:cubicBezTo>
                    <a:cubicBezTo>
                      <a:pt x="890324" y="22929"/>
                      <a:pt x="691018" y="0"/>
                      <a:pt x="445162" y="0"/>
                    </a:cubicBezTo>
                    <a:close/>
                  </a:path>
                </a:pathLst>
              </a:custGeom>
              <a:solidFill>
                <a:srgbClr val="201E2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83468" y="-9448"/>
                <a:ext cx="723388" cy="10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8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4071667" cy="5612574"/>
            </a:xfrm>
            <a:custGeom>
              <a:avLst/>
              <a:gdLst/>
              <a:ahLst/>
              <a:cxnLst/>
              <a:rect l="l" t="t" r="r" b="b"/>
              <a:pathLst>
                <a:path w="4071667" h="5612574">
                  <a:moveTo>
                    <a:pt x="0" y="0"/>
                  </a:moveTo>
                  <a:lnTo>
                    <a:pt x="4071667" y="0"/>
                  </a:lnTo>
                  <a:lnTo>
                    <a:pt x="4071667" y="5612574"/>
                  </a:lnTo>
                  <a:lnTo>
                    <a:pt x="0" y="5612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1954262"/>
            <a:ext cx="6421614" cy="437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27"/>
              </a:lnSpc>
            </a:pPr>
            <a:r>
              <a:rPr lang="en-US" sz="10527" spc="-526">
                <a:solidFill>
                  <a:srgbClr val="201E2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Dataset Wholesale Customers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472059"/>
            <a:ext cx="7002888" cy="171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 spc="-25">
                <a:solidFill>
                  <a:srgbClr val="201E21"/>
                </a:solidFill>
                <a:latin typeface="TT Norms"/>
                <a:ea typeface="TT Norms"/>
                <a:cs typeface="TT Norms"/>
                <a:sym typeface="TT Norms"/>
              </a:rPr>
              <a:t>Grafik disamping, menunjukkan bahwa total pendapatan yang tinggi didominasi oleh kategori fresh, yang menunjukkan pendapatan sekitar Rp. 5.280.131.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703" y="765636"/>
            <a:ext cx="8903795" cy="6678273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6915162" y="8897551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601837" y="8897551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96696"/>
            <a:ext cx="7248325" cy="5615077"/>
            <a:chOff x="0" y="0"/>
            <a:chExt cx="2373028" cy="18383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3028" cy="1838319"/>
            </a:xfrm>
            <a:custGeom>
              <a:avLst/>
              <a:gdLst/>
              <a:ahLst/>
              <a:cxnLst/>
              <a:rect l="l" t="t" r="r" b="b"/>
              <a:pathLst>
                <a:path w="2373028" h="1838319">
                  <a:moveTo>
                    <a:pt x="0" y="0"/>
                  </a:moveTo>
                  <a:lnTo>
                    <a:pt x="2373028" y="0"/>
                  </a:lnTo>
                  <a:lnTo>
                    <a:pt x="2373028" y="1838319"/>
                  </a:lnTo>
                  <a:lnTo>
                    <a:pt x="0" y="1838319"/>
                  </a:lnTo>
                  <a:close/>
                </a:path>
              </a:pathLst>
            </a:custGeom>
            <a:solidFill>
              <a:srgbClr val="FAF9F4"/>
            </a:solidFill>
            <a:ln w="1905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373028" cy="185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3568" y="8444901"/>
            <a:ext cx="5114770" cy="796889"/>
            <a:chOff x="0" y="0"/>
            <a:chExt cx="1347100" cy="209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100" cy="209880"/>
            </a:xfrm>
            <a:custGeom>
              <a:avLst/>
              <a:gdLst/>
              <a:ahLst/>
              <a:cxnLst/>
              <a:rect l="l" t="t" r="r" b="b"/>
              <a:pathLst>
                <a:path w="1347100" h="209880">
                  <a:moveTo>
                    <a:pt x="673550" y="0"/>
                  </a:moveTo>
                  <a:cubicBezTo>
                    <a:pt x="301559" y="0"/>
                    <a:pt x="0" y="46983"/>
                    <a:pt x="0" y="104940"/>
                  </a:cubicBezTo>
                  <a:cubicBezTo>
                    <a:pt x="0" y="162897"/>
                    <a:pt x="301559" y="209880"/>
                    <a:pt x="673550" y="209880"/>
                  </a:cubicBezTo>
                  <a:cubicBezTo>
                    <a:pt x="1045541" y="209880"/>
                    <a:pt x="1347100" y="162897"/>
                    <a:pt x="1347100" y="104940"/>
                  </a:cubicBezTo>
                  <a:cubicBezTo>
                    <a:pt x="1347100" y="46983"/>
                    <a:pt x="1045541" y="0"/>
                    <a:pt x="673550" y="0"/>
                  </a:cubicBezTo>
                  <a:close/>
                </a:path>
              </a:pathLst>
            </a:custGeom>
            <a:solidFill>
              <a:srgbClr val="201E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6291" y="626"/>
              <a:ext cx="1094519" cy="18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181715" y="4736943"/>
            <a:ext cx="4830338" cy="4156917"/>
          </a:xfrm>
          <a:custGeom>
            <a:avLst/>
            <a:gdLst/>
            <a:ahLst/>
            <a:cxnLst/>
            <a:rect l="l" t="t" r="r" b="b"/>
            <a:pathLst>
              <a:path w="4830338" h="4156917">
                <a:moveTo>
                  <a:pt x="0" y="0"/>
                </a:moveTo>
                <a:lnTo>
                  <a:pt x="4830338" y="0"/>
                </a:lnTo>
                <a:lnTo>
                  <a:pt x="4830338" y="4156917"/>
                </a:lnTo>
                <a:lnTo>
                  <a:pt x="0" y="415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348130" y="933450"/>
            <a:ext cx="5911170" cy="381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56"/>
              </a:lnSpc>
            </a:pPr>
            <a:r>
              <a:rPr lang="en-US" sz="9156" spc="-457">
                <a:solidFill>
                  <a:srgbClr val="FCF3D4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Dataset Wholesale Customers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744371"/>
            <a:ext cx="304222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b="1" u="none" strike="noStrike">
                <a:solidFill>
                  <a:srgbClr val="FCF3D4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 STATISTICS SALURAN PENGELUARAN BERDASARKAN REGION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70923" y="6734846"/>
            <a:ext cx="6063258" cy="171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>
                <a:solidFill>
                  <a:srgbClr val="FCF3D4"/>
                </a:solidFill>
                <a:latin typeface="TT Norms"/>
                <a:ea typeface="TT Norms"/>
                <a:cs typeface="TT Norms"/>
                <a:sym typeface="TT Norms"/>
              </a:rPr>
              <a:t>grafik diatas, menyatakan bahwa wilayah yang memiliki pengeluaran pelanggan wilayah 3 jauh lebih tinggi dibandingkan dengan kedua wilayah yang lain.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566" y="356646"/>
            <a:ext cx="6350594" cy="6295178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6832437" y="8951363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601837" y="8951363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7524" y="8199816"/>
            <a:ext cx="3801750" cy="644582"/>
            <a:chOff x="0" y="0"/>
            <a:chExt cx="1001284" cy="169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1284" cy="169766"/>
            </a:xfrm>
            <a:custGeom>
              <a:avLst/>
              <a:gdLst/>
              <a:ahLst/>
              <a:cxnLst/>
              <a:rect l="l" t="t" r="r" b="b"/>
              <a:pathLst>
                <a:path w="1001284" h="169766">
                  <a:moveTo>
                    <a:pt x="500642" y="0"/>
                  </a:moveTo>
                  <a:cubicBezTo>
                    <a:pt x="224145" y="0"/>
                    <a:pt x="0" y="38004"/>
                    <a:pt x="0" y="84883"/>
                  </a:cubicBezTo>
                  <a:cubicBezTo>
                    <a:pt x="0" y="131763"/>
                    <a:pt x="224145" y="169766"/>
                    <a:pt x="500642" y="169766"/>
                  </a:cubicBezTo>
                  <a:cubicBezTo>
                    <a:pt x="777139" y="169766"/>
                    <a:pt x="1001284" y="131763"/>
                    <a:pt x="1001284" y="84883"/>
                  </a:cubicBezTo>
                  <a:cubicBezTo>
                    <a:pt x="1001284" y="38004"/>
                    <a:pt x="777139" y="0"/>
                    <a:pt x="500642" y="0"/>
                  </a:cubicBezTo>
                  <a:close/>
                </a:path>
              </a:pathLst>
            </a:custGeom>
            <a:solidFill>
              <a:srgbClr val="201E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3870" y="-3134"/>
              <a:ext cx="813543" cy="156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45896">
            <a:off x="801096" y="1167939"/>
            <a:ext cx="7094607" cy="7432445"/>
          </a:xfrm>
          <a:custGeom>
            <a:avLst/>
            <a:gdLst/>
            <a:ahLst/>
            <a:cxnLst/>
            <a:rect l="l" t="t" r="r" b="b"/>
            <a:pathLst>
              <a:path w="7094607" h="7432445">
                <a:moveTo>
                  <a:pt x="0" y="0"/>
                </a:moveTo>
                <a:lnTo>
                  <a:pt x="7094607" y="0"/>
                </a:lnTo>
                <a:lnTo>
                  <a:pt x="7094607" y="7432445"/>
                </a:lnTo>
                <a:lnTo>
                  <a:pt x="0" y="7432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76383" y="4081715"/>
            <a:ext cx="8569425" cy="19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5"/>
              </a:lnSpc>
            </a:pPr>
            <a:r>
              <a:rPr lang="en-US" sz="12355" spc="-617">
                <a:solidFill>
                  <a:srgbClr val="FCF3D4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76383" y="7519636"/>
            <a:ext cx="7330105" cy="45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831" b="1" spc="-28">
                <a:solidFill>
                  <a:srgbClr val="FCF3D4"/>
                </a:solidFill>
                <a:latin typeface="TT Norms Bold"/>
                <a:ea typeface="TT Norms Bold"/>
                <a:cs typeface="TT Norms Bold"/>
                <a:sym typeface="TT Norms Bold"/>
              </a:rPr>
              <a:t>Further inquiries for green job opportunities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76383" y="8067144"/>
            <a:ext cx="8287667" cy="45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831" spc="-28">
                <a:solidFill>
                  <a:srgbClr val="FCF3D4"/>
                </a:solidFill>
                <a:latin typeface="TT Norms"/>
                <a:ea typeface="TT Norms"/>
                <a:cs typeface="TT Norms"/>
                <a:sym typeface="TT Norms"/>
              </a:rPr>
              <a:t>www.reallygreatsite.com | hello@reallygreatsite.com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7499" y="-2169090"/>
            <a:ext cx="8945573" cy="14631030"/>
            <a:chOff x="0" y="0"/>
            <a:chExt cx="11927431" cy="19508040"/>
          </a:xfrm>
        </p:grpSpPr>
        <p:sp>
          <p:nvSpPr>
            <p:cNvPr id="3" name="Freeform 3"/>
            <p:cNvSpPr/>
            <p:nvPr/>
          </p:nvSpPr>
          <p:spPr>
            <a:xfrm rot="9800136">
              <a:off x="1282417" y="10245968"/>
              <a:ext cx="9695720" cy="8040726"/>
            </a:xfrm>
            <a:custGeom>
              <a:avLst/>
              <a:gdLst/>
              <a:ahLst/>
              <a:cxnLst/>
              <a:rect l="l" t="t" r="r" b="b"/>
              <a:pathLst>
                <a:path w="9695720" h="8040726">
                  <a:moveTo>
                    <a:pt x="0" y="0"/>
                  </a:moveTo>
                  <a:lnTo>
                    <a:pt x="9695720" y="0"/>
                  </a:lnTo>
                  <a:lnTo>
                    <a:pt x="9695720" y="8040726"/>
                  </a:lnTo>
                  <a:lnTo>
                    <a:pt x="0" y="8040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2626" r="-2498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448812">
              <a:off x="1558668" y="1193041"/>
              <a:ext cx="6786559" cy="7364038"/>
            </a:xfrm>
            <a:custGeom>
              <a:avLst/>
              <a:gdLst/>
              <a:ahLst/>
              <a:cxnLst/>
              <a:rect l="l" t="t" r="r" b="b"/>
              <a:pathLst>
                <a:path w="6786559" h="7364038">
                  <a:moveTo>
                    <a:pt x="0" y="0"/>
                  </a:moveTo>
                  <a:lnTo>
                    <a:pt x="6786558" y="0"/>
                  </a:lnTo>
                  <a:lnTo>
                    <a:pt x="6786558" y="7364038"/>
                  </a:lnTo>
                  <a:lnTo>
                    <a:pt x="0" y="7364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2107" b="-713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96707" y="5039992"/>
              <a:ext cx="9859825" cy="13976556"/>
            </a:xfrm>
            <a:custGeom>
              <a:avLst/>
              <a:gdLst/>
              <a:ahLst/>
              <a:cxnLst/>
              <a:rect l="l" t="t" r="r" b="b"/>
              <a:pathLst>
                <a:path w="9859825" h="13976556">
                  <a:moveTo>
                    <a:pt x="0" y="0"/>
                  </a:moveTo>
                  <a:lnTo>
                    <a:pt x="9859825" y="0"/>
                  </a:lnTo>
                  <a:lnTo>
                    <a:pt x="9859825" y="13976555"/>
                  </a:lnTo>
                  <a:lnTo>
                    <a:pt x="0" y="13976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120288" y="940696"/>
            <a:ext cx="13139012" cy="522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56"/>
              </a:lnSpc>
            </a:pPr>
            <a:r>
              <a:rPr lang="en-US" sz="8056" b="1" spc="-402">
                <a:solidFill>
                  <a:srgbClr val="201E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Tujuan dari analisis ini adalah untuk mengetahui pengeluaran pelanggan di setiap kategori dan distribusi </a:t>
            </a:r>
          </a:p>
        </p:txBody>
      </p:sp>
      <p:sp>
        <p:nvSpPr>
          <p:cNvPr id="7" name="Freeform 7"/>
          <p:cNvSpPr/>
          <p:nvPr/>
        </p:nvSpPr>
        <p:spPr>
          <a:xfrm>
            <a:off x="16405574" y="8831437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44000" y="6511068"/>
            <a:ext cx="8115300" cy="18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799">
                <a:solidFill>
                  <a:srgbClr val="201E21"/>
                </a:solidFill>
                <a:latin typeface="TT Norms"/>
                <a:ea typeface="TT Norms"/>
                <a:cs typeface="TT Norms"/>
                <a:sym typeface="TT Norms"/>
              </a:rPr>
              <a:t>Menghitung rata-rata pengeluaran, menentukan distribusi paling banyak menghasilkan pendaapatan dan pola pengeluaran pelanggan berdasarkan wilayah.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847" y="1028700"/>
            <a:ext cx="11541381" cy="3327075"/>
            <a:chOff x="0" y="0"/>
            <a:chExt cx="2976463" cy="8580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6463" cy="858036"/>
            </a:xfrm>
            <a:custGeom>
              <a:avLst/>
              <a:gdLst/>
              <a:ahLst/>
              <a:cxnLst/>
              <a:rect l="l" t="t" r="r" b="b"/>
              <a:pathLst>
                <a:path w="2976463" h="858036">
                  <a:moveTo>
                    <a:pt x="0" y="0"/>
                  </a:moveTo>
                  <a:lnTo>
                    <a:pt x="2976463" y="0"/>
                  </a:lnTo>
                  <a:lnTo>
                    <a:pt x="2976463" y="858036"/>
                  </a:lnTo>
                  <a:lnTo>
                    <a:pt x="0" y="858036"/>
                  </a:lnTo>
                  <a:close/>
                </a:path>
              </a:pathLst>
            </a:custGeom>
            <a:solidFill>
              <a:srgbClr val="FAF9F4"/>
            </a:solidFill>
            <a:ln w="1905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976463" cy="877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83233" y="8612895"/>
            <a:ext cx="5114770" cy="796889"/>
            <a:chOff x="0" y="0"/>
            <a:chExt cx="1347100" cy="209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100" cy="209880"/>
            </a:xfrm>
            <a:custGeom>
              <a:avLst/>
              <a:gdLst/>
              <a:ahLst/>
              <a:cxnLst/>
              <a:rect l="l" t="t" r="r" b="b"/>
              <a:pathLst>
                <a:path w="1347100" h="209880">
                  <a:moveTo>
                    <a:pt x="673550" y="0"/>
                  </a:moveTo>
                  <a:cubicBezTo>
                    <a:pt x="301559" y="0"/>
                    <a:pt x="0" y="46983"/>
                    <a:pt x="0" y="104940"/>
                  </a:cubicBezTo>
                  <a:cubicBezTo>
                    <a:pt x="0" y="162897"/>
                    <a:pt x="301559" y="209880"/>
                    <a:pt x="673550" y="209880"/>
                  </a:cubicBezTo>
                  <a:cubicBezTo>
                    <a:pt x="1045541" y="209880"/>
                    <a:pt x="1347100" y="162897"/>
                    <a:pt x="1347100" y="104940"/>
                  </a:cubicBezTo>
                  <a:cubicBezTo>
                    <a:pt x="1347100" y="46983"/>
                    <a:pt x="1045541" y="0"/>
                    <a:pt x="673550" y="0"/>
                  </a:cubicBezTo>
                  <a:close/>
                </a:path>
              </a:pathLst>
            </a:custGeom>
            <a:solidFill>
              <a:srgbClr val="201E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6291" y="626"/>
              <a:ext cx="1094519" cy="18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41381" y="4904936"/>
            <a:ext cx="4830338" cy="4156917"/>
          </a:xfrm>
          <a:custGeom>
            <a:avLst/>
            <a:gdLst/>
            <a:ahLst/>
            <a:cxnLst/>
            <a:rect l="l" t="t" r="r" b="b"/>
            <a:pathLst>
              <a:path w="4830338" h="4156917">
                <a:moveTo>
                  <a:pt x="0" y="0"/>
                </a:moveTo>
                <a:lnTo>
                  <a:pt x="4830338" y="0"/>
                </a:lnTo>
                <a:lnTo>
                  <a:pt x="4830338" y="4156917"/>
                </a:lnTo>
                <a:lnTo>
                  <a:pt x="0" y="415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0847" y="1145810"/>
            <a:ext cx="11541381" cy="3044039"/>
          </a:xfrm>
          <a:custGeom>
            <a:avLst/>
            <a:gdLst/>
            <a:ahLst/>
            <a:cxnLst/>
            <a:rect l="l" t="t" r="r" b="b"/>
            <a:pathLst>
              <a:path w="11541381" h="3044039">
                <a:moveTo>
                  <a:pt x="0" y="0"/>
                </a:moveTo>
                <a:lnTo>
                  <a:pt x="11541381" y="0"/>
                </a:lnTo>
                <a:lnTo>
                  <a:pt x="11541381" y="3044039"/>
                </a:lnTo>
                <a:lnTo>
                  <a:pt x="0" y="3044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348130" y="933450"/>
            <a:ext cx="5911170" cy="381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56"/>
              </a:lnSpc>
            </a:pPr>
            <a:r>
              <a:rPr lang="en-US" sz="9156" spc="-457">
                <a:solidFill>
                  <a:srgbClr val="FCF3D4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Dataset Wholesale Customers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3496" y="5068279"/>
            <a:ext cx="6785016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FCF3D4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PEMBELIAN PRODUK DISETIAP WILAYAH DAN CHANNEL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496" y="6316848"/>
            <a:ext cx="7624348" cy="200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FCF3D4"/>
                </a:solidFill>
                <a:latin typeface="TT Norms"/>
                <a:ea typeface="TT Norms"/>
                <a:cs typeface="TT Norms"/>
                <a:sym typeface="TT Norms"/>
              </a:rPr>
              <a:t>Data diatas merupakan dataset yang berisi kategori-kategori yang ada disetiap wilayah dan channel. Dimana 1 menunjukkan retail dan 2 menunjukkan horeca.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832437" y="8982921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601837" y="8982921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241" y="1120198"/>
            <a:ext cx="11212140" cy="2575328"/>
            <a:chOff x="0" y="0"/>
            <a:chExt cx="2952992" cy="6782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2992" cy="678276"/>
            </a:xfrm>
            <a:custGeom>
              <a:avLst/>
              <a:gdLst/>
              <a:ahLst/>
              <a:cxnLst/>
              <a:rect l="l" t="t" r="r" b="b"/>
              <a:pathLst>
                <a:path w="2952992" h="678276">
                  <a:moveTo>
                    <a:pt x="0" y="0"/>
                  </a:moveTo>
                  <a:lnTo>
                    <a:pt x="2952992" y="0"/>
                  </a:lnTo>
                  <a:lnTo>
                    <a:pt x="2952992" y="678276"/>
                  </a:lnTo>
                  <a:lnTo>
                    <a:pt x="0" y="678276"/>
                  </a:lnTo>
                  <a:close/>
                </a:path>
              </a:pathLst>
            </a:custGeom>
            <a:solidFill>
              <a:srgbClr val="FAF9F4"/>
            </a:solidFill>
            <a:ln w="1905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952992" cy="69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83233" y="8612895"/>
            <a:ext cx="5114770" cy="796889"/>
            <a:chOff x="0" y="0"/>
            <a:chExt cx="1347100" cy="209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100" cy="209880"/>
            </a:xfrm>
            <a:custGeom>
              <a:avLst/>
              <a:gdLst/>
              <a:ahLst/>
              <a:cxnLst/>
              <a:rect l="l" t="t" r="r" b="b"/>
              <a:pathLst>
                <a:path w="1347100" h="209880">
                  <a:moveTo>
                    <a:pt x="673550" y="0"/>
                  </a:moveTo>
                  <a:cubicBezTo>
                    <a:pt x="301559" y="0"/>
                    <a:pt x="0" y="46983"/>
                    <a:pt x="0" y="104940"/>
                  </a:cubicBezTo>
                  <a:cubicBezTo>
                    <a:pt x="0" y="162897"/>
                    <a:pt x="301559" y="209880"/>
                    <a:pt x="673550" y="209880"/>
                  </a:cubicBezTo>
                  <a:cubicBezTo>
                    <a:pt x="1045541" y="209880"/>
                    <a:pt x="1347100" y="162897"/>
                    <a:pt x="1347100" y="104940"/>
                  </a:cubicBezTo>
                  <a:cubicBezTo>
                    <a:pt x="1347100" y="46983"/>
                    <a:pt x="1045541" y="0"/>
                    <a:pt x="673550" y="0"/>
                  </a:cubicBezTo>
                  <a:close/>
                </a:path>
              </a:pathLst>
            </a:custGeom>
            <a:solidFill>
              <a:srgbClr val="201E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6291" y="626"/>
              <a:ext cx="1094519" cy="18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41381" y="4904936"/>
            <a:ext cx="4830338" cy="4156917"/>
          </a:xfrm>
          <a:custGeom>
            <a:avLst/>
            <a:gdLst/>
            <a:ahLst/>
            <a:cxnLst/>
            <a:rect l="l" t="t" r="r" b="b"/>
            <a:pathLst>
              <a:path w="4830338" h="4156917">
                <a:moveTo>
                  <a:pt x="0" y="0"/>
                </a:moveTo>
                <a:lnTo>
                  <a:pt x="4830338" y="0"/>
                </a:lnTo>
                <a:lnTo>
                  <a:pt x="4830338" y="4156917"/>
                </a:lnTo>
                <a:lnTo>
                  <a:pt x="0" y="415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50956" y="1464740"/>
            <a:ext cx="10832277" cy="1844484"/>
          </a:xfrm>
          <a:custGeom>
            <a:avLst/>
            <a:gdLst/>
            <a:ahLst/>
            <a:cxnLst/>
            <a:rect l="l" t="t" r="r" b="b"/>
            <a:pathLst>
              <a:path w="10832277" h="1844484">
                <a:moveTo>
                  <a:pt x="0" y="0"/>
                </a:moveTo>
                <a:lnTo>
                  <a:pt x="10832277" y="0"/>
                </a:lnTo>
                <a:lnTo>
                  <a:pt x="10832277" y="1844484"/>
                </a:lnTo>
                <a:lnTo>
                  <a:pt x="0" y="184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6" r="-145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348130" y="933450"/>
            <a:ext cx="5911170" cy="381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56"/>
              </a:lnSpc>
            </a:pPr>
            <a:r>
              <a:rPr lang="en-US" sz="9156" spc="-457">
                <a:solidFill>
                  <a:srgbClr val="FCF3D4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Dataset Wholesale Customers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0956" y="4580046"/>
            <a:ext cx="6785016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FCF3D4"/>
                </a:solidFill>
                <a:latin typeface="TT Norms Bold"/>
                <a:ea typeface="TT Norms Bold"/>
                <a:cs typeface="TT Norms Bold"/>
                <a:sym typeface="TT Norms Bold"/>
              </a:rPr>
              <a:t>RATA-RATA PENGELUARAN PELANGGAN PER PRODUK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0956" y="5828615"/>
            <a:ext cx="8849771" cy="200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FCF3D4"/>
                </a:solidFill>
                <a:latin typeface="TT Norms"/>
                <a:ea typeface="TT Norms"/>
                <a:cs typeface="TT Norms"/>
                <a:sym typeface="TT Norms"/>
              </a:rPr>
              <a:t>Pada data diatas, terdapat 3 kategori yang dimasukan yaitu fresh, milk dan delicassen. Dimana kategori yang mendominasi adalah kategori fresh dengan pengeluaran Rp 12.000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669329" y="8831437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601837" y="8831437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3125" y="-2126741"/>
            <a:ext cx="7488041" cy="7529109"/>
          </a:xfrm>
          <a:custGeom>
            <a:avLst/>
            <a:gdLst/>
            <a:ahLst/>
            <a:cxnLst/>
            <a:rect l="l" t="t" r="r" b="b"/>
            <a:pathLst>
              <a:path w="7488041" h="7529109">
                <a:moveTo>
                  <a:pt x="0" y="0"/>
                </a:moveTo>
                <a:lnTo>
                  <a:pt x="7488041" y="0"/>
                </a:lnTo>
                <a:lnTo>
                  <a:pt x="7488041" y="7529109"/>
                </a:lnTo>
                <a:lnTo>
                  <a:pt x="0" y="752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16620">
            <a:off x="12521507" y="1128049"/>
            <a:ext cx="5681491" cy="5361261"/>
          </a:xfrm>
          <a:custGeom>
            <a:avLst/>
            <a:gdLst/>
            <a:ahLst/>
            <a:cxnLst/>
            <a:rect l="l" t="t" r="r" b="b"/>
            <a:pathLst>
              <a:path w="5681491" h="5361261">
                <a:moveTo>
                  <a:pt x="0" y="0"/>
                </a:moveTo>
                <a:lnTo>
                  <a:pt x="5681491" y="0"/>
                </a:lnTo>
                <a:lnTo>
                  <a:pt x="5681491" y="5361261"/>
                </a:lnTo>
                <a:lnTo>
                  <a:pt x="0" y="5361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35659" y="1785039"/>
            <a:ext cx="11212140" cy="2575328"/>
            <a:chOff x="0" y="0"/>
            <a:chExt cx="2952992" cy="6782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52992" cy="678276"/>
            </a:xfrm>
            <a:custGeom>
              <a:avLst/>
              <a:gdLst/>
              <a:ahLst/>
              <a:cxnLst/>
              <a:rect l="l" t="t" r="r" b="b"/>
              <a:pathLst>
                <a:path w="2952992" h="678276">
                  <a:moveTo>
                    <a:pt x="0" y="0"/>
                  </a:moveTo>
                  <a:lnTo>
                    <a:pt x="2952992" y="0"/>
                  </a:lnTo>
                  <a:lnTo>
                    <a:pt x="2952992" y="678276"/>
                  </a:lnTo>
                  <a:lnTo>
                    <a:pt x="0" y="678276"/>
                  </a:lnTo>
                  <a:close/>
                </a:path>
              </a:pathLst>
            </a:custGeom>
            <a:solidFill>
              <a:srgbClr val="FAF9F4"/>
            </a:solidFill>
            <a:ln w="1905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952992" cy="69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57374" y="2203918"/>
            <a:ext cx="10849891" cy="1737569"/>
          </a:xfrm>
          <a:custGeom>
            <a:avLst/>
            <a:gdLst/>
            <a:ahLst/>
            <a:cxnLst/>
            <a:rect l="l" t="t" r="r" b="b"/>
            <a:pathLst>
              <a:path w="10849891" h="1737569">
                <a:moveTo>
                  <a:pt x="0" y="0"/>
                </a:moveTo>
                <a:lnTo>
                  <a:pt x="10849891" y="0"/>
                </a:lnTo>
                <a:lnTo>
                  <a:pt x="10849891" y="1737569"/>
                </a:lnTo>
                <a:lnTo>
                  <a:pt x="0" y="1737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3" r="-211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347744" y="6121187"/>
            <a:ext cx="4431948" cy="343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6"/>
              </a:lnSpc>
            </a:pPr>
            <a:r>
              <a:rPr lang="en-US" sz="8256" spc="-412">
                <a:solidFill>
                  <a:srgbClr val="201E2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Dataset Wholesale 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7374" y="5244887"/>
            <a:ext cx="6785016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201E21"/>
                </a:solidFill>
                <a:latin typeface="TT Norms Bold"/>
                <a:ea typeface="TT Norms Bold"/>
                <a:cs typeface="TT Norms Bold"/>
                <a:sym typeface="TT Norms Bold"/>
              </a:rPr>
              <a:t>PENGELUARAN TERTINGGI SETIAP PELANGGAN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74" y="6493456"/>
            <a:ext cx="8849771" cy="200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201E21"/>
                </a:solidFill>
                <a:latin typeface="TT Norms"/>
                <a:ea typeface="TT Norms"/>
                <a:cs typeface="TT Norms"/>
                <a:sym typeface="TT Norms"/>
              </a:rPr>
              <a:t>Data diatas, menunjukkan bahwa dari ketiga kategori yang tersedia pengeluaran tertinggi di dominasi oleh kategori fresh dengan pengeluaran sekitar Rp 112.151,00.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405574" y="8831437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601837" y="8816286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3125" y="-2126741"/>
            <a:ext cx="7488041" cy="7529109"/>
          </a:xfrm>
          <a:custGeom>
            <a:avLst/>
            <a:gdLst/>
            <a:ahLst/>
            <a:cxnLst/>
            <a:rect l="l" t="t" r="r" b="b"/>
            <a:pathLst>
              <a:path w="7488041" h="7529109">
                <a:moveTo>
                  <a:pt x="0" y="0"/>
                </a:moveTo>
                <a:lnTo>
                  <a:pt x="7488041" y="0"/>
                </a:lnTo>
                <a:lnTo>
                  <a:pt x="7488041" y="7529109"/>
                </a:lnTo>
                <a:lnTo>
                  <a:pt x="0" y="752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16620">
            <a:off x="12521507" y="1128049"/>
            <a:ext cx="5681491" cy="5361261"/>
          </a:xfrm>
          <a:custGeom>
            <a:avLst/>
            <a:gdLst/>
            <a:ahLst/>
            <a:cxnLst/>
            <a:rect l="l" t="t" r="r" b="b"/>
            <a:pathLst>
              <a:path w="5681491" h="5361261">
                <a:moveTo>
                  <a:pt x="0" y="0"/>
                </a:moveTo>
                <a:lnTo>
                  <a:pt x="5681491" y="0"/>
                </a:lnTo>
                <a:lnTo>
                  <a:pt x="5681491" y="5361261"/>
                </a:lnTo>
                <a:lnTo>
                  <a:pt x="0" y="5361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35659" y="1637813"/>
            <a:ext cx="11118999" cy="2939882"/>
            <a:chOff x="0" y="0"/>
            <a:chExt cx="2928461" cy="774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28461" cy="774290"/>
            </a:xfrm>
            <a:custGeom>
              <a:avLst/>
              <a:gdLst/>
              <a:ahLst/>
              <a:cxnLst/>
              <a:rect l="l" t="t" r="r" b="b"/>
              <a:pathLst>
                <a:path w="2928461" h="774290">
                  <a:moveTo>
                    <a:pt x="0" y="0"/>
                  </a:moveTo>
                  <a:lnTo>
                    <a:pt x="2928461" y="0"/>
                  </a:lnTo>
                  <a:lnTo>
                    <a:pt x="2928461" y="774290"/>
                  </a:lnTo>
                  <a:lnTo>
                    <a:pt x="0" y="774290"/>
                  </a:lnTo>
                  <a:close/>
                </a:path>
              </a:pathLst>
            </a:custGeom>
            <a:solidFill>
              <a:srgbClr val="FAF9F4"/>
            </a:solidFill>
            <a:ln w="1905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928461" cy="793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93257" y="1818183"/>
            <a:ext cx="10757984" cy="2542184"/>
          </a:xfrm>
          <a:custGeom>
            <a:avLst/>
            <a:gdLst/>
            <a:ahLst/>
            <a:cxnLst/>
            <a:rect l="l" t="t" r="r" b="b"/>
            <a:pathLst>
              <a:path w="10757984" h="2542184">
                <a:moveTo>
                  <a:pt x="0" y="0"/>
                </a:moveTo>
                <a:lnTo>
                  <a:pt x="10757984" y="0"/>
                </a:lnTo>
                <a:lnTo>
                  <a:pt x="10757984" y="2542184"/>
                </a:lnTo>
                <a:lnTo>
                  <a:pt x="0" y="2542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351241" y="6246466"/>
            <a:ext cx="4623769" cy="343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6"/>
              </a:lnSpc>
            </a:pPr>
            <a:r>
              <a:rPr lang="en-US" sz="8256" spc="-412">
                <a:solidFill>
                  <a:srgbClr val="201E2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Dataset Wholesale 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7374" y="5244887"/>
            <a:ext cx="8486626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201E21"/>
                </a:solidFill>
                <a:latin typeface="TT Norms Bold"/>
                <a:ea typeface="TT Norms Bold"/>
                <a:cs typeface="TT Norms Bold"/>
                <a:sym typeface="TT Norms Bold"/>
              </a:rPr>
              <a:t>MENGELOMPOKKAN PELANGGAN BERDASARKAN SALURAN DISTRIBUSI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74" y="6493456"/>
            <a:ext cx="8849771" cy="150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201E21"/>
                </a:solidFill>
                <a:latin typeface="TT Norms"/>
                <a:ea typeface="TT Norms"/>
                <a:cs typeface="TT Norms"/>
                <a:sym typeface="TT Norms"/>
              </a:rPr>
              <a:t>Pada data diatas menyatakan bahwa kelompok pelanggan yang mendominasi adalah channel atau saluran distribusi Retail.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405574" y="8831437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831398" y="8831437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4024" y="560690"/>
            <a:ext cx="8348627" cy="6467450"/>
            <a:chOff x="0" y="0"/>
            <a:chExt cx="2373028" cy="18383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3028" cy="1838319"/>
            </a:xfrm>
            <a:custGeom>
              <a:avLst/>
              <a:gdLst/>
              <a:ahLst/>
              <a:cxnLst/>
              <a:rect l="l" t="t" r="r" b="b"/>
              <a:pathLst>
                <a:path w="2373028" h="1838319">
                  <a:moveTo>
                    <a:pt x="0" y="0"/>
                  </a:moveTo>
                  <a:lnTo>
                    <a:pt x="2373028" y="0"/>
                  </a:lnTo>
                  <a:lnTo>
                    <a:pt x="2373028" y="1838319"/>
                  </a:lnTo>
                  <a:lnTo>
                    <a:pt x="0" y="1838319"/>
                  </a:lnTo>
                  <a:close/>
                </a:path>
              </a:pathLst>
            </a:custGeom>
            <a:solidFill>
              <a:srgbClr val="FAF9F4"/>
            </a:solidFill>
            <a:ln w="1905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373028" cy="185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95501" y="8455384"/>
            <a:ext cx="5114770" cy="796889"/>
            <a:chOff x="0" y="0"/>
            <a:chExt cx="1347100" cy="209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100" cy="209880"/>
            </a:xfrm>
            <a:custGeom>
              <a:avLst/>
              <a:gdLst/>
              <a:ahLst/>
              <a:cxnLst/>
              <a:rect l="l" t="t" r="r" b="b"/>
              <a:pathLst>
                <a:path w="1347100" h="209880">
                  <a:moveTo>
                    <a:pt x="673550" y="0"/>
                  </a:moveTo>
                  <a:cubicBezTo>
                    <a:pt x="301559" y="0"/>
                    <a:pt x="0" y="46983"/>
                    <a:pt x="0" y="104940"/>
                  </a:cubicBezTo>
                  <a:cubicBezTo>
                    <a:pt x="0" y="162897"/>
                    <a:pt x="301559" y="209880"/>
                    <a:pt x="673550" y="209880"/>
                  </a:cubicBezTo>
                  <a:cubicBezTo>
                    <a:pt x="1045541" y="209880"/>
                    <a:pt x="1347100" y="162897"/>
                    <a:pt x="1347100" y="104940"/>
                  </a:cubicBezTo>
                  <a:cubicBezTo>
                    <a:pt x="1347100" y="46983"/>
                    <a:pt x="1045541" y="0"/>
                    <a:pt x="673550" y="0"/>
                  </a:cubicBezTo>
                  <a:close/>
                </a:path>
              </a:pathLst>
            </a:custGeom>
            <a:solidFill>
              <a:srgbClr val="201E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6291" y="626"/>
              <a:ext cx="1094519" cy="18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253649" y="4747426"/>
            <a:ext cx="4830338" cy="4156917"/>
          </a:xfrm>
          <a:custGeom>
            <a:avLst/>
            <a:gdLst/>
            <a:ahLst/>
            <a:cxnLst/>
            <a:rect l="l" t="t" r="r" b="b"/>
            <a:pathLst>
              <a:path w="4830338" h="4156917">
                <a:moveTo>
                  <a:pt x="0" y="0"/>
                </a:moveTo>
                <a:lnTo>
                  <a:pt x="4830337" y="0"/>
                </a:lnTo>
                <a:lnTo>
                  <a:pt x="4830337" y="4156917"/>
                </a:lnTo>
                <a:lnTo>
                  <a:pt x="0" y="415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80197" y="1188220"/>
            <a:ext cx="6773352" cy="5212389"/>
          </a:xfrm>
          <a:custGeom>
            <a:avLst/>
            <a:gdLst/>
            <a:ahLst/>
            <a:cxnLst/>
            <a:rect l="l" t="t" r="r" b="b"/>
            <a:pathLst>
              <a:path w="6773352" h="5212389">
                <a:moveTo>
                  <a:pt x="0" y="0"/>
                </a:moveTo>
                <a:lnTo>
                  <a:pt x="6773352" y="0"/>
                </a:lnTo>
                <a:lnTo>
                  <a:pt x="6773352" y="5212389"/>
                </a:lnTo>
                <a:lnTo>
                  <a:pt x="0" y="5212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5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348130" y="933450"/>
            <a:ext cx="5911170" cy="381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56"/>
              </a:lnSpc>
            </a:pPr>
            <a:r>
              <a:rPr lang="en-US" sz="9156" spc="-457">
                <a:solidFill>
                  <a:srgbClr val="FCF3D4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Dataset Wholesale Customers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378424"/>
            <a:ext cx="3042223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FCF3D4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 STATISTICS PENGELUARAN ANTAR KATEGORI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15081" y="7378424"/>
            <a:ext cx="6063258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FCF3D4"/>
                </a:solidFill>
                <a:latin typeface="TT Norms"/>
                <a:ea typeface="TT Norms"/>
                <a:cs typeface="TT Norms"/>
                <a:sym typeface="TT Norms"/>
              </a:rPr>
              <a:t>Grafik diatas menunjukkan pelanggan lebih sering memilih kategori fresh dibandingkan dengan 2 katgori yang lain.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829395" y="8904343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768830" y="8904343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73913" y="-2944014"/>
            <a:ext cx="11518287" cy="11196341"/>
            <a:chOff x="0" y="0"/>
            <a:chExt cx="15357716" cy="14928455"/>
          </a:xfrm>
        </p:grpSpPr>
        <p:sp>
          <p:nvSpPr>
            <p:cNvPr id="3" name="Freeform 3"/>
            <p:cNvSpPr/>
            <p:nvPr/>
          </p:nvSpPr>
          <p:spPr>
            <a:xfrm rot="-10062061">
              <a:off x="654570" y="767241"/>
              <a:ext cx="7958261" cy="7003270"/>
            </a:xfrm>
            <a:custGeom>
              <a:avLst/>
              <a:gdLst/>
              <a:ahLst/>
              <a:cxnLst/>
              <a:rect l="l" t="t" r="r" b="b"/>
              <a:pathLst>
                <a:path w="7958261" h="7003270">
                  <a:moveTo>
                    <a:pt x="0" y="0"/>
                  </a:moveTo>
                  <a:lnTo>
                    <a:pt x="7958261" y="0"/>
                  </a:lnTo>
                  <a:lnTo>
                    <a:pt x="7958261" y="7003270"/>
                  </a:lnTo>
                  <a:lnTo>
                    <a:pt x="0" y="7003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99455" y="7925185"/>
              <a:ext cx="7958261" cy="7003270"/>
            </a:xfrm>
            <a:custGeom>
              <a:avLst/>
              <a:gdLst/>
              <a:ahLst/>
              <a:cxnLst/>
              <a:rect l="l" t="t" r="r" b="b"/>
              <a:pathLst>
                <a:path w="7958261" h="7003270">
                  <a:moveTo>
                    <a:pt x="0" y="0"/>
                  </a:moveTo>
                  <a:lnTo>
                    <a:pt x="7958261" y="0"/>
                  </a:lnTo>
                  <a:lnTo>
                    <a:pt x="7958261" y="7003270"/>
                  </a:lnTo>
                  <a:lnTo>
                    <a:pt x="0" y="7003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264591"/>
            <a:ext cx="6421614" cy="654764"/>
            <a:chOff x="0" y="0"/>
            <a:chExt cx="398578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5781" cy="406400"/>
            </a:xfrm>
            <a:custGeom>
              <a:avLst/>
              <a:gdLst/>
              <a:ahLst/>
              <a:cxnLst/>
              <a:rect l="l" t="t" r="r" b="b"/>
              <a:pathLst>
                <a:path w="3985781" h="406400">
                  <a:moveTo>
                    <a:pt x="3782581" y="0"/>
                  </a:moveTo>
                  <a:cubicBezTo>
                    <a:pt x="3894805" y="0"/>
                    <a:pt x="3985781" y="90976"/>
                    <a:pt x="3985781" y="203200"/>
                  </a:cubicBezTo>
                  <a:cubicBezTo>
                    <a:pt x="3985781" y="315424"/>
                    <a:pt x="3894805" y="406400"/>
                    <a:pt x="37825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85781" cy="444500"/>
            </a:xfrm>
            <a:prstGeom prst="rect">
              <a:avLst/>
            </a:prstGeom>
          </p:spPr>
          <p:txBody>
            <a:bodyPr lIns="25400" tIns="25400" rIns="25400" bIns="25400" rtlCol="0" anchor="b"/>
            <a:lstStyle/>
            <a:p>
              <a:pPr marL="0" lvl="0" indent="0"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01E21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PENGELUARAN TERTINGGI SETIAP KATEGORI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95488" y="844677"/>
            <a:ext cx="8373400" cy="6486642"/>
            <a:chOff x="0" y="0"/>
            <a:chExt cx="2373028" cy="18383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73028" cy="1838319"/>
            </a:xfrm>
            <a:custGeom>
              <a:avLst/>
              <a:gdLst/>
              <a:ahLst/>
              <a:cxnLst/>
              <a:rect l="l" t="t" r="r" b="b"/>
              <a:pathLst>
                <a:path w="2373028" h="1838319">
                  <a:moveTo>
                    <a:pt x="0" y="0"/>
                  </a:moveTo>
                  <a:lnTo>
                    <a:pt x="2373028" y="0"/>
                  </a:lnTo>
                  <a:lnTo>
                    <a:pt x="2373028" y="1838319"/>
                  </a:lnTo>
                  <a:lnTo>
                    <a:pt x="0" y="1838319"/>
                  </a:lnTo>
                  <a:close/>
                </a:path>
              </a:pathLst>
            </a:custGeom>
            <a:solidFill>
              <a:srgbClr val="FAF9F4"/>
            </a:solidFill>
            <a:ln w="1905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373028" cy="185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78568" y="6701925"/>
            <a:ext cx="3462033" cy="4391251"/>
            <a:chOff x="0" y="0"/>
            <a:chExt cx="4616044" cy="5855001"/>
          </a:xfrm>
        </p:grpSpPr>
        <p:grpSp>
          <p:nvGrpSpPr>
            <p:cNvPr id="12" name="Group 12"/>
            <p:cNvGrpSpPr/>
            <p:nvPr/>
          </p:nvGrpSpPr>
          <p:grpSpPr>
            <a:xfrm>
              <a:off x="108777" y="5336471"/>
              <a:ext cx="4507266" cy="518530"/>
              <a:chOff x="0" y="0"/>
              <a:chExt cx="890324" cy="10242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90324" cy="102426"/>
              </a:xfrm>
              <a:custGeom>
                <a:avLst/>
                <a:gdLst/>
                <a:ahLst/>
                <a:cxnLst/>
                <a:rect l="l" t="t" r="r" b="b"/>
                <a:pathLst>
                  <a:path w="890324" h="102426">
                    <a:moveTo>
                      <a:pt x="445162" y="0"/>
                    </a:moveTo>
                    <a:cubicBezTo>
                      <a:pt x="199306" y="0"/>
                      <a:pt x="0" y="22929"/>
                      <a:pt x="0" y="51213"/>
                    </a:cubicBezTo>
                    <a:cubicBezTo>
                      <a:pt x="0" y="79497"/>
                      <a:pt x="199306" y="102426"/>
                      <a:pt x="445162" y="102426"/>
                    </a:cubicBezTo>
                    <a:cubicBezTo>
                      <a:pt x="691018" y="102426"/>
                      <a:pt x="890324" y="79497"/>
                      <a:pt x="890324" y="51213"/>
                    </a:cubicBezTo>
                    <a:cubicBezTo>
                      <a:pt x="890324" y="22929"/>
                      <a:pt x="691018" y="0"/>
                      <a:pt x="445162" y="0"/>
                    </a:cubicBezTo>
                    <a:close/>
                  </a:path>
                </a:pathLst>
              </a:custGeom>
              <a:solidFill>
                <a:srgbClr val="201E2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83468" y="-9448"/>
                <a:ext cx="723388" cy="10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8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4071667" cy="5612574"/>
            </a:xfrm>
            <a:custGeom>
              <a:avLst/>
              <a:gdLst/>
              <a:ahLst/>
              <a:cxnLst/>
              <a:rect l="l" t="t" r="r" b="b"/>
              <a:pathLst>
                <a:path w="4071667" h="5612574">
                  <a:moveTo>
                    <a:pt x="0" y="0"/>
                  </a:moveTo>
                  <a:lnTo>
                    <a:pt x="4071667" y="0"/>
                  </a:lnTo>
                  <a:lnTo>
                    <a:pt x="4071667" y="5612574"/>
                  </a:lnTo>
                  <a:lnTo>
                    <a:pt x="0" y="5612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0078568" y="1675361"/>
            <a:ext cx="7257235" cy="4825273"/>
          </a:xfrm>
          <a:custGeom>
            <a:avLst/>
            <a:gdLst/>
            <a:ahLst/>
            <a:cxnLst/>
            <a:rect l="l" t="t" r="r" b="b"/>
            <a:pathLst>
              <a:path w="7257235" h="4825273">
                <a:moveTo>
                  <a:pt x="0" y="0"/>
                </a:moveTo>
                <a:lnTo>
                  <a:pt x="7257236" y="0"/>
                </a:lnTo>
                <a:lnTo>
                  <a:pt x="7257236" y="4825273"/>
                </a:lnTo>
                <a:lnTo>
                  <a:pt x="0" y="4825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63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954262"/>
            <a:ext cx="6421614" cy="437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27"/>
              </a:lnSpc>
            </a:pPr>
            <a:r>
              <a:rPr lang="en-US" sz="10527" spc="-526">
                <a:solidFill>
                  <a:srgbClr val="201E2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Dataset Wholesale Customers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472059"/>
            <a:ext cx="7002888" cy="213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 spc="-25">
                <a:solidFill>
                  <a:srgbClr val="201E21"/>
                </a:solidFill>
                <a:latin typeface="TT Norms"/>
                <a:ea typeface="TT Norms"/>
                <a:cs typeface="TT Norms"/>
                <a:sym typeface="TT Norms"/>
              </a:rPr>
              <a:t>Grafik disamping menunjukkan bahwa kategori yang memiliki pengeluaran tertinggi adalah kategori fresh. Kategori tersebut merupakan kategori utama yang dicari bagi setiap pelanggan. 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915162" y="8897551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601837" y="8897551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6639"/>
            <a:ext cx="7550175" cy="5848912"/>
            <a:chOff x="0" y="0"/>
            <a:chExt cx="2373028" cy="18383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3028" cy="1838319"/>
            </a:xfrm>
            <a:custGeom>
              <a:avLst/>
              <a:gdLst/>
              <a:ahLst/>
              <a:cxnLst/>
              <a:rect l="l" t="t" r="r" b="b"/>
              <a:pathLst>
                <a:path w="2373028" h="1838319">
                  <a:moveTo>
                    <a:pt x="0" y="0"/>
                  </a:moveTo>
                  <a:lnTo>
                    <a:pt x="2373028" y="0"/>
                  </a:lnTo>
                  <a:lnTo>
                    <a:pt x="2373028" y="1838319"/>
                  </a:lnTo>
                  <a:lnTo>
                    <a:pt x="0" y="1838319"/>
                  </a:lnTo>
                  <a:close/>
                </a:path>
              </a:pathLst>
            </a:custGeom>
            <a:solidFill>
              <a:srgbClr val="FAF9F4"/>
            </a:solidFill>
            <a:ln w="19050" cap="sq">
              <a:solidFill>
                <a:srgbClr val="201E2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373028" cy="185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83233" y="8612895"/>
            <a:ext cx="5114770" cy="796889"/>
            <a:chOff x="0" y="0"/>
            <a:chExt cx="1347100" cy="209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100" cy="209880"/>
            </a:xfrm>
            <a:custGeom>
              <a:avLst/>
              <a:gdLst/>
              <a:ahLst/>
              <a:cxnLst/>
              <a:rect l="l" t="t" r="r" b="b"/>
              <a:pathLst>
                <a:path w="1347100" h="209880">
                  <a:moveTo>
                    <a:pt x="673550" y="0"/>
                  </a:moveTo>
                  <a:cubicBezTo>
                    <a:pt x="301559" y="0"/>
                    <a:pt x="0" y="46983"/>
                    <a:pt x="0" y="104940"/>
                  </a:cubicBezTo>
                  <a:cubicBezTo>
                    <a:pt x="0" y="162897"/>
                    <a:pt x="301559" y="209880"/>
                    <a:pt x="673550" y="209880"/>
                  </a:cubicBezTo>
                  <a:cubicBezTo>
                    <a:pt x="1045541" y="209880"/>
                    <a:pt x="1347100" y="162897"/>
                    <a:pt x="1347100" y="104940"/>
                  </a:cubicBezTo>
                  <a:cubicBezTo>
                    <a:pt x="1347100" y="46983"/>
                    <a:pt x="1045541" y="0"/>
                    <a:pt x="673550" y="0"/>
                  </a:cubicBezTo>
                  <a:close/>
                </a:path>
              </a:pathLst>
            </a:custGeom>
            <a:solidFill>
              <a:srgbClr val="201E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6291" y="626"/>
              <a:ext cx="1094519" cy="18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41381" y="4904936"/>
            <a:ext cx="4830338" cy="4156917"/>
          </a:xfrm>
          <a:custGeom>
            <a:avLst/>
            <a:gdLst/>
            <a:ahLst/>
            <a:cxnLst/>
            <a:rect l="l" t="t" r="r" b="b"/>
            <a:pathLst>
              <a:path w="4830338" h="4156917">
                <a:moveTo>
                  <a:pt x="0" y="0"/>
                </a:moveTo>
                <a:lnTo>
                  <a:pt x="4830338" y="0"/>
                </a:lnTo>
                <a:lnTo>
                  <a:pt x="4830338" y="4156917"/>
                </a:lnTo>
                <a:lnTo>
                  <a:pt x="0" y="415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348130" y="933450"/>
            <a:ext cx="5911170" cy="381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56"/>
              </a:lnSpc>
            </a:pPr>
            <a:r>
              <a:rPr lang="en-US" sz="9156" spc="-457">
                <a:solidFill>
                  <a:srgbClr val="FCF3D4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Dataset Wholesale Customers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709969"/>
            <a:ext cx="3042223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b="1" u="none" strike="noStrike">
                <a:solidFill>
                  <a:srgbClr val="FCF3D4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 STATISTICS SALURAN DISTRUSI PALING BANYAK MENGHASILKAN PENDAPATAN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44814" y="6966653"/>
            <a:ext cx="6063258" cy="143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FCF3D4"/>
                </a:solidFill>
                <a:latin typeface="TT Norms"/>
                <a:ea typeface="TT Norms"/>
                <a:cs typeface="TT Norms"/>
                <a:sym typeface="TT Norms"/>
              </a:rPr>
              <a:t>Grafik diatas, segmen yang mendominasi adalah HORECA. Dimana channel tersebut memiliki pendapatan paling tinggi dibandingkan dengan channel retail lain.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88" y="316032"/>
            <a:ext cx="8154400" cy="6350128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6832437" y="8946426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979258" y="8831437"/>
            <a:ext cx="853726" cy="853726"/>
          </a:xfrm>
          <a:custGeom>
            <a:avLst/>
            <a:gdLst/>
            <a:ahLst/>
            <a:cxnLst/>
            <a:rect l="l" t="t" r="r" b="b"/>
            <a:pathLst>
              <a:path w="853726" h="853726">
                <a:moveTo>
                  <a:pt x="0" y="0"/>
                </a:moveTo>
                <a:lnTo>
                  <a:pt x="853726" y="0"/>
                </a:lnTo>
                <a:lnTo>
                  <a:pt x="853726" y="853726"/>
                </a:lnTo>
                <a:lnTo>
                  <a:pt x="0" y="853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338</Words>
  <Application>Microsoft Office PowerPoint</Application>
  <PresentationFormat>Custom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Agrandir Narrow Medium</vt:lpstr>
      <vt:lpstr>Agrandir Narrow Thin Italics</vt:lpstr>
      <vt:lpstr>TT Norms Bold</vt:lpstr>
      <vt:lpstr>Arial</vt:lpstr>
      <vt:lpstr>Calibri</vt:lpstr>
      <vt:lpstr>Agrandir Narrow</vt:lpstr>
      <vt:lpstr>Poppins Medium</vt:lpstr>
      <vt:lpstr>TT Norms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10 PTI</dc:title>
  <cp:lastModifiedBy>Billaurita Ramadhani</cp:lastModifiedBy>
  <cp:revision>2</cp:revision>
  <dcterms:created xsi:type="dcterms:W3CDTF">2006-08-16T00:00:00Z</dcterms:created>
  <dcterms:modified xsi:type="dcterms:W3CDTF">2024-12-22T03:38:39Z</dcterms:modified>
  <dc:identifier>DAGZ7eu3uU4</dc:identifier>
</cp:coreProperties>
</file>